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9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932"/>
    <a:srgbClr val="B37E8F"/>
    <a:srgbClr val="FA8214"/>
    <a:srgbClr val="D2EAB8"/>
    <a:srgbClr val="94CD54"/>
    <a:srgbClr val="8BC24F"/>
    <a:srgbClr val="5A6EB4"/>
    <a:srgbClr val="C00000"/>
    <a:srgbClr val="F0B59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81265" autoAdjust="0"/>
  </p:normalViewPr>
  <p:slideViewPr>
    <p:cSldViewPr>
      <p:cViewPr varScale="1">
        <p:scale>
          <a:sx n="132" d="100"/>
          <a:sy n="132" d="100"/>
        </p:scale>
        <p:origin x="2580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8388"/>
    </p:cViewPr>
  </p:sorterViewPr>
  <p:notesViewPr>
    <p:cSldViewPr>
      <p:cViewPr varScale="1">
        <p:scale>
          <a:sx n="84" d="100"/>
          <a:sy n="84" d="100"/>
        </p:scale>
        <p:origin x="151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660775" y="468313"/>
            <a:ext cx="27590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Prof. Dr. Max Mustermann | Musterfakultät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41338" y="8532813"/>
            <a:ext cx="310356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de-DE" sz="800" dirty="0"/>
              <a:t>KIT – The Research University  in the Helmholtz Association</a:t>
            </a:r>
          </a:p>
        </p:txBody>
      </p:sp>
      <p:pic>
        <p:nvPicPr>
          <p:cNvPr id="9223" name="Picture 11" descr="KIT-Logo-rgb_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188913"/>
            <a:ext cx="1008063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579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de-DE" altLang="de-DE"/>
              <a:t>Prof. Dr. Max Mustermann | </a:t>
            </a:r>
            <a:br>
              <a:rPr lang="de-DE" altLang="de-DE"/>
            </a:br>
            <a:r>
              <a:rPr lang="de-DE" altLang="de-DE"/>
              <a:t>Name of Faculty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970BCF3-701C-4E03-9023-30B5502183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32367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Storyline</a:t>
            </a:r>
            <a:r>
              <a:rPr lang="de-DE" dirty="0"/>
              <a:t>:</a:t>
            </a:r>
          </a:p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altLang="de-DE"/>
              <a:t>Prof. Dr. Max Mustermann | </a:t>
            </a:r>
            <a:br>
              <a:rPr lang="de-DE" altLang="de-DE"/>
            </a:br>
            <a:r>
              <a:rPr lang="de-DE" altLang="de-DE"/>
              <a:t>Name of Faculty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70BCF3-701C-4E03-9023-30B55021831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88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9" descr="II_rahmen_neu_tit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38"/>
            <a:ext cx="9144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96875" y="6598800"/>
            <a:ext cx="367030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de-DE" sz="800" dirty="0"/>
              <a:t>KIT –  The Research University in the Helmholtz Association</a:t>
            </a:r>
            <a:r>
              <a:rPr lang="de-DE" altLang="de-DE" sz="800" dirty="0"/>
              <a:t> </a:t>
            </a:r>
            <a:endParaRPr lang="en-US" altLang="de-DE" sz="800" dirty="0"/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385763" y="3366344"/>
            <a:ext cx="505033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de-DE" altLang="de-DE" sz="1000" dirty="0">
                <a:solidFill>
                  <a:schemeClr val="bg1"/>
                </a:solidFill>
              </a:rPr>
              <a:t>Physikalisches Institut, KIT Fakultät für Physik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>
                <a:solidFill>
                  <a:schemeClr val="bg1"/>
                </a:solidFill>
                <a:latin typeface="Arial" charset="0"/>
              </a:rPr>
              <a:t>www.kit.edu</a:t>
            </a:r>
          </a:p>
        </p:txBody>
      </p:sp>
      <p:pic>
        <p:nvPicPr>
          <p:cNvPr id="26640" name="Picture 13" descr="KIT-Logo-rgb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72000"/>
            <a:ext cx="468000" cy="46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71321-24A7-4C86-9B2D-07409676CE90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390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6C0C9-FF0A-496C-A493-0CBBCA7B95F1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359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B048A-BE43-4B2C-86D4-158ABE1766B8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403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073C-0E08-449C-A19B-5CA9470AE454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52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259D3-E13F-4716-8DCE-AE2F8587B726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032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8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F5892-6737-42F1-A80B-E53B7AE92043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850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00441-755C-4787-AFFB-F34894DC5D84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946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D1D6-C209-4937-9344-D453C1DB59A4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893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E16C4-79B5-4CCD-9BE7-D0FC42B32989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793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de-DE" dirty="0"/>
              <a:t>Prof. David Hunger</a:t>
            </a:r>
          </a:p>
        </p:txBody>
      </p:sp>
      <p:sp>
        <p:nvSpPr>
          <p:cNvPr id="6" name="Datumsplatzhalter 9"/>
          <p:cNvSpPr>
            <a:spLocks noGrp="1"/>
          </p:cNvSpPr>
          <p:nvPr>
            <p:ph type="dt" sz="half" idx="11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95827-6224-4570-B3E0-C448CE9AB11A}" type="datetime1">
              <a:rPr lang="de-DE" smtClean="0"/>
              <a:t>13.05.2022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967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9119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011863" y="6453188"/>
            <a:ext cx="273685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de-DE" sz="900" dirty="0" err="1"/>
              <a:t>Physikalisches</a:t>
            </a:r>
            <a:r>
              <a:rPr lang="en-US" altLang="de-DE" sz="900" dirty="0"/>
              <a:t> </a:t>
            </a:r>
            <a:r>
              <a:rPr lang="en-US" altLang="de-DE" sz="900" dirty="0" err="1"/>
              <a:t>Institut</a:t>
            </a:r>
            <a:r>
              <a:rPr lang="en-US" altLang="de-DE" sz="900" dirty="0"/>
              <a:t> , KIT </a:t>
            </a:r>
            <a:r>
              <a:rPr lang="en-US" altLang="de-DE" sz="900" dirty="0" err="1"/>
              <a:t>Fakultät</a:t>
            </a:r>
            <a:r>
              <a:rPr lang="en-US" altLang="de-DE" sz="900" baseline="0" dirty="0"/>
              <a:t> </a:t>
            </a:r>
            <a:r>
              <a:rPr lang="en-US" altLang="de-DE" sz="900" baseline="0" dirty="0" err="1"/>
              <a:t>für</a:t>
            </a:r>
            <a:r>
              <a:rPr lang="en-US" altLang="de-DE" sz="900" baseline="0" dirty="0"/>
              <a:t> </a:t>
            </a:r>
            <a:r>
              <a:rPr lang="en-US" altLang="de-DE" sz="900" baseline="0" dirty="0" err="1"/>
              <a:t>Physik</a:t>
            </a:r>
            <a:endParaRPr lang="en-US" altLang="de-DE" sz="900" dirty="0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250825" y="6445250"/>
            <a:ext cx="3254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A2177219-4D79-4D82-A800-567BDD8316C6}" type="slidenum">
              <a:rPr lang="de-DE" sz="900" b="1">
                <a:latin typeface="Arial" charset="0"/>
              </a:rPr>
              <a:pPr>
                <a:spcBef>
                  <a:spcPct val="50000"/>
                </a:spcBef>
                <a:defRPr/>
              </a:pPr>
              <a:t>‹Nr.›</a:t>
            </a:fld>
            <a:endParaRPr lang="de-DE" sz="900" b="1" dirty="0">
              <a:latin typeface="Arial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01800" y="6445250"/>
            <a:ext cx="424815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r>
              <a:rPr lang="en-US" altLang="de-DE" dirty="0"/>
              <a:t>Prof. David Hunger</a:t>
            </a:r>
          </a:p>
        </p:txBody>
      </p:sp>
      <p:pic>
        <p:nvPicPr>
          <p:cNvPr id="1037" name="Picture 9" descr="KITlogo_4c_frutig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12000" y="6444000"/>
            <a:ext cx="10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9B90C-F1F4-41D2-8EEE-A2460906CE98}" type="datetime1">
              <a:rPr lang="de-DE" smtClean="0"/>
              <a:t>13.05.2022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4544BF-1B6E-4A42-B84F-8DA458787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Nitrogen </a:t>
            </a:r>
            <a:r>
              <a:rPr lang="de-DE" dirty="0" err="1"/>
              <a:t>vacancy</a:t>
            </a:r>
            <a:r>
              <a:rPr lang="de-DE" dirty="0"/>
              <a:t> </a:t>
            </a:r>
            <a:r>
              <a:rPr lang="de-DE" dirty="0" err="1"/>
              <a:t>centers</a:t>
            </a:r>
            <a:r>
              <a:rPr lang="de-DE" dirty="0"/>
              <a:t> in </a:t>
            </a:r>
            <a:r>
              <a:rPr lang="de-DE" dirty="0" err="1"/>
              <a:t>diamond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CC4D8F-98D7-4AC3-A3F8-F8D943E48D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58B048A-BE43-4B2C-86D4-158ABE1766B8}" type="datetime1">
              <a:rPr lang="de-DE" smtClean="0"/>
              <a:t>13.05.2022</a:t>
            </a:fld>
            <a:endParaRPr lang="de-DE" dirty="0"/>
          </a:p>
        </p:txBody>
      </p:sp>
      <p:sp>
        <p:nvSpPr>
          <p:cNvPr id="35" name="Textfeld 34"/>
          <p:cNvSpPr txBox="1"/>
          <p:nvPr/>
        </p:nvSpPr>
        <p:spPr>
          <a:xfrm>
            <a:off x="455269" y="3892986"/>
            <a:ext cx="6749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ym typeface="Wingdings" panose="05000000000000000000" pitchFamily="2" charset="2"/>
              </a:rPr>
              <a:t>Solid </a:t>
            </a:r>
            <a:r>
              <a:rPr lang="de-DE" sz="2000" dirty="0" err="1">
                <a:sym typeface="Wingdings" panose="05000000000000000000" pitchFamily="2" charset="2"/>
              </a:rPr>
              <a:t>state</a:t>
            </a:r>
            <a:r>
              <a:rPr lang="de-DE" sz="2000" dirty="0">
                <a:sym typeface="Wingdings" panose="05000000000000000000" pitchFamily="2" charset="2"/>
              </a:rPr>
              <a:t> host: </a:t>
            </a:r>
            <a:r>
              <a:rPr lang="de-DE" sz="2000" dirty="0" err="1">
                <a:sym typeface="Wingdings" panose="05000000000000000000" pitchFamily="2" charset="2"/>
              </a:rPr>
              <a:t>very</a:t>
            </a:r>
            <a:r>
              <a:rPr lang="de-DE" sz="2000" dirty="0">
                <a:sym typeface="Wingdings" panose="05000000000000000000" pitchFamily="2" charset="2"/>
              </a:rPr>
              <a:t> robust and clean material</a:t>
            </a:r>
            <a:endParaRPr lang="de-DE" sz="2000" dirty="0"/>
          </a:p>
        </p:txBody>
      </p:sp>
      <p:sp>
        <p:nvSpPr>
          <p:cNvPr id="47" name="Textfeld 46"/>
          <p:cNvSpPr txBox="1"/>
          <p:nvPr/>
        </p:nvSpPr>
        <p:spPr>
          <a:xfrm>
            <a:off x="5142260" y="5838781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ym typeface="Wingdings" panose="05000000000000000000" pitchFamily="2" charset="2"/>
              </a:rPr>
              <a:t>Goal: </a:t>
            </a:r>
            <a:r>
              <a:rPr lang="de-DE" dirty="0" err="1">
                <a:sym typeface="Wingdings" panose="05000000000000000000" pitchFamily="2" charset="2"/>
              </a:rPr>
              <a:t>build</a:t>
            </a:r>
            <a:r>
              <a:rPr lang="de-DE" dirty="0">
                <a:sym typeface="Wingdings" panose="05000000000000000000" pitchFamily="2" charset="2"/>
              </a:rPr>
              <a:t> a large </a:t>
            </a:r>
            <a:r>
              <a:rPr lang="de-DE" dirty="0" err="1">
                <a:sym typeface="Wingdings" panose="05000000000000000000" pitchFamily="2" charset="2"/>
              </a:rPr>
              <a:t>quantum</a:t>
            </a:r>
            <a:r>
              <a:rPr lang="de-DE" dirty="0">
                <a:sym typeface="Wingdings" panose="05000000000000000000" pitchFamily="2" charset="2"/>
              </a:rPr>
              <a:t> network</a:t>
            </a:r>
            <a:endParaRPr lang="de-DE" dirty="0"/>
          </a:p>
        </p:txBody>
      </p:sp>
      <p:sp>
        <p:nvSpPr>
          <p:cNvPr id="19" name="Pfeil nach rechts 18"/>
          <p:cNvSpPr/>
          <p:nvPr/>
        </p:nvSpPr>
        <p:spPr>
          <a:xfrm>
            <a:off x="4936379" y="5878862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Pfeil nach rechts 48"/>
          <p:cNvSpPr/>
          <p:nvPr/>
        </p:nvSpPr>
        <p:spPr>
          <a:xfrm>
            <a:off x="218842" y="3939399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0" name="Grafik 49">
            <a:extLst>
              <a:ext uri="{FF2B5EF4-FFF2-40B4-BE49-F238E27FC236}">
                <a16:creationId xmlns:a16="http://schemas.microsoft.com/office/drawing/2014/main" id="{82713DF9-4CE2-4CEB-85FC-6EAE58E3B26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8" b="17101"/>
          <a:stretch/>
        </p:blipFill>
        <p:spPr>
          <a:xfrm>
            <a:off x="675728" y="4396173"/>
            <a:ext cx="3141264" cy="14021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" name="Picture 2" descr="https://qutech.nl/wp-content/uploads/2018/10/Quantum-Internet-Artist-Impression.jpg">
            <a:extLst>
              <a:ext uri="{FF2B5EF4-FFF2-40B4-BE49-F238E27FC236}">
                <a16:creationId xmlns:a16="http://schemas.microsoft.com/office/drawing/2014/main" id="{BA8093E6-27E2-4D6F-9323-01D4D317AEB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359992"/>
            <a:ext cx="2565794" cy="14432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itrogen-vacancy Centers Created by Ultrafast Laser Pulses - Research &amp;  Development World">
            <a:extLst>
              <a:ext uri="{FF2B5EF4-FFF2-40B4-BE49-F238E27FC236}">
                <a16:creationId xmlns:a16="http://schemas.microsoft.com/office/drawing/2014/main" id="{4ACBAA89-3B9B-4BFE-972D-33502111D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91" y="1080529"/>
            <a:ext cx="1648611" cy="2332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feld 51">
            <a:extLst>
              <a:ext uri="{FF2B5EF4-FFF2-40B4-BE49-F238E27FC236}">
                <a16:creationId xmlns:a16="http://schemas.microsoft.com/office/drawing/2014/main" id="{D298D276-2CE0-48F9-88EB-A5970F53F592}"/>
              </a:ext>
            </a:extLst>
          </p:cNvPr>
          <p:cNvSpPr txBox="1"/>
          <p:nvPr/>
        </p:nvSpPr>
        <p:spPr>
          <a:xfrm>
            <a:off x="460040" y="3355067"/>
            <a:ext cx="310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ym typeface="Wingdings" panose="05000000000000000000" pitchFamily="2" charset="2"/>
              </a:rPr>
              <a:t>Very </a:t>
            </a:r>
            <a:r>
              <a:rPr lang="de-DE" sz="2000" dirty="0" err="1">
                <a:sym typeface="Wingdings" panose="05000000000000000000" pitchFamily="2" charset="2"/>
              </a:rPr>
              <a:t>good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spin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properties</a:t>
            </a:r>
            <a:endParaRPr lang="de-DE" sz="2000" dirty="0"/>
          </a:p>
        </p:txBody>
      </p:sp>
      <p:sp>
        <p:nvSpPr>
          <p:cNvPr id="53" name="Pfeil nach rechts 18">
            <a:extLst>
              <a:ext uri="{FF2B5EF4-FFF2-40B4-BE49-F238E27FC236}">
                <a16:creationId xmlns:a16="http://schemas.microsoft.com/office/drawing/2014/main" id="{18A4B6EB-6200-47A5-85D4-46F7D2C40A77}"/>
              </a:ext>
            </a:extLst>
          </p:cNvPr>
          <p:cNvSpPr/>
          <p:nvPr/>
        </p:nvSpPr>
        <p:spPr>
          <a:xfrm>
            <a:off x="208525" y="3425830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C7058066-665A-4B53-9487-293F55D091CE}"/>
              </a:ext>
            </a:extLst>
          </p:cNvPr>
          <p:cNvGrpSpPr/>
          <p:nvPr/>
        </p:nvGrpSpPr>
        <p:grpSpPr>
          <a:xfrm>
            <a:off x="5757737" y="1196752"/>
            <a:ext cx="3197169" cy="1865872"/>
            <a:chOff x="898698" y="3789040"/>
            <a:chExt cx="3197169" cy="1865872"/>
          </a:xfrm>
        </p:grpSpPr>
        <p:cxnSp>
          <p:nvCxnSpPr>
            <p:cNvPr id="69" name="Gerader Verbinder 68">
              <a:extLst>
                <a:ext uri="{FF2B5EF4-FFF2-40B4-BE49-F238E27FC236}">
                  <a16:creationId xmlns:a16="http://schemas.microsoft.com/office/drawing/2014/main" id="{12F9F48D-4A86-44AA-A04F-6094A0049E3F}"/>
                </a:ext>
              </a:extLst>
            </p:cNvPr>
            <p:cNvCxnSpPr/>
            <p:nvPr/>
          </p:nvCxnSpPr>
          <p:spPr>
            <a:xfrm>
              <a:off x="1935153" y="5409010"/>
              <a:ext cx="861849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22E0B290-638D-425A-BD8B-956C011C060C}"/>
                </a:ext>
              </a:extLst>
            </p:cNvPr>
            <p:cNvCxnSpPr/>
            <p:nvPr/>
          </p:nvCxnSpPr>
          <p:spPr>
            <a:xfrm>
              <a:off x="1935152" y="5301208"/>
              <a:ext cx="861849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r Verbinder 70">
              <a:extLst>
                <a:ext uri="{FF2B5EF4-FFF2-40B4-BE49-F238E27FC236}">
                  <a16:creationId xmlns:a16="http://schemas.microsoft.com/office/drawing/2014/main" id="{31121C18-1116-4C08-9E5B-9D707A7CDCE3}"/>
                </a:ext>
              </a:extLst>
            </p:cNvPr>
            <p:cNvCxnSpPr/>
            <p:nvPr/>
          </p:nvCxnSpPr>
          <p:spPr>
            <a:xfrm>
              <a:off x="1935153" y="4040858"/>
              <a:ext cx="861849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54A716D6-11C0-4DCD-9E4E-CB93D72355FE}"/>
                </a:ext>
              </a:extLst>
            </p:cNvPr>
            <p:cNvCxnSpPr/>
            <p:nvPr/>
          </p:nvCxnSpPr>
          <p:spPr>
            <a:xfrm>
              <a:off x="1935152" y="3933056"/>
              <a:ext cx="861849" cy="0"/>
            </a:xfrm>
            <a:prstGeom prst="line">
              <a:avLst/>
            </a:prstGeom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uppieren 56">
              <a:extLst>
                <a:ext uri="{FF2B5EF4-FFF2-40B4-BE49-F238E27FC236}">
                  <a16:creationId xmlns:a16="http://schemas.microsoft.com/office/drawing/2014/main" id="{3AE5B2B2-477F-48AC-BCC5-2DC9FCA87143}"/>
                </a:ext>
              </a:extLst>
            </p:cNvPr>
            <p:cNvGrpSpPr/>
            <p:nvPr/>
          </p:nvGrpSpPr>
          <p:grpSpPr>
            <a:xfrm>
              <a:off x="1935154" y="3789040"/>
              <a:ext cx="2160713" cy="1865872"/>
              <a:chOff x="709448" y="2338743"/>
              <a:chExt cx="2160713" cy="1865872"/>
            </a:xfrm>
          </p:grpSpPr>
          <p:cxnSp>
            <p:nvCxnSpPr>
              <p:cNvPr id="58" name="Gerader Verbinder 57">
                <a:extLst>
                  <a:ext uri="{FF2B5EF4-FFF2-40B4-BE49-F238E27FC236}">
                    <a16:creationId xmlns:a16="http://schemas.microsoft.com/office/drawing/2014/main" id="{6A11DA35-EE93-475E-AFFB-3B1704495338}"/>
                  </a:ext>
                </a:extLst>
              </p:cNvPr>
              <p:cNvCxnSpPr/>
              <p:nvPr/>
            </p:nvCxnSpPr>
            <p:spPr>
              <a:xfrm>
                <a:off x="709448" y="4204615"/>
                <a:ext cx="861849" cy="0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1B3BB06F-D10B-4C11-99FF-449F895DB1E1}"/>
                  </a:ext>
                </a:extLst>
              </p:cNvPr>
              <p:cNvCxnSpPr/>
              <p:nvPr/>
            </p:nvCxnSpPr>
            <p:spPr>
              <a:xfrm>
                <a:off x="2008312" y="3463398"/>
                <a:ext cx="861849" cy="0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Gerader Verbinder 59">
                <a:extLst>
                  <a:ext uri="{FF2B5EF4-FFF2-40B4-BE49-F238E27FC236}">
                    <a16:creationId xmlns:a16="http://schemas.microsoft.com/office/drawing/2014/main" id="{6905DAB3-3DAC-4480-8B8C-D5D0748EE4C6}"/>
                  </a:ext>
                </a:extLst>
              </p:cNvPr>
              <p:cNvCxnSpPr/>
              <p:nvPr/>
            </p:nvCxnSpPr>
            <p:spPr>
              <a:xfrm>
                <a:off x="709448" y="2836479"/>
                <a:ext cx="861849" cy="0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Gerade Verbindung mit Pfeil 60">
                <a:extLst>
                  <a:ext uri="{FF2B5EF4-FFF2-40B4-BE49-F238E27FC236}">
                    <a16:creationId xmlns:a16="http://schemas.microsoft.com/office/drawing/2014/main" id="{B8D32F5C-5533-4A69-9220-1073F55A43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7918" y="2338743"/>
                <a:ext cx="0" cy="1865872"/>
              </a:xfrm>
              <a:prstGeom prst="straightConnector1">
                <a:avLst/>
              </a:prstGeom>
              <a:ln w="22225">
                <a:solidFill>
                  <a:srgbClr val="00B05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Gerade Verbindung mit Pfeil 61">
                <a:extLst>
                  <a:ext uri="{FF2B5EF4-FFF2-40B4-BE49-F238E27FC236}">
                    <a16:creationId xmlns:a16="http://schemas.microsoft.com/office/drawing/2014/main" id="{0B00CA8A-07C1-425D-8FB1-6B5F532DAEE2}"/>
                  </a:ext>
                </a:extLst>
              </p:cNvPr>
              <p:cNvCxnSpPr/>
              <p:nvPr/>
            </p:nvCxnSpPr>
            <p:spPr>
              <a:xfrm>
                <a:off x="1253836" y="2836479"/>
                <a:ext cx="0" cy="1368136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Gerade Verbindung mit Pfeil 62">
                <a:extLst>
                  <a:ext uri="{FF2B5EF4-FFF2-40B4-BE49-F238E27FC236}">
                    <a16:creationId xmlns:a16="http://schemas.microsoft.com/office/drawing/2014/main" id="{6D4A5D80-3E68-4248-8E30-EE96023E0E29}"/>
                  </a:ext>
                </a:extLst>
              </p:cNvPr>
              <p:cNvCxnSpPr/>
              <p:nvPr/>
            </p:nvCxnSpPr>
            <p:spPr>
              <a:xfrm>
                <a:off x="1636090" y="2836479"/>
                <a:ext cx="744443" cy="59586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Gerade Verbindung mit Pfeil 63">
                <a:extLst>
                  <a:ext uri="{FF2B5EF4-FFF2-40B4-BE49-F238E27FC236}">
                    <a16:creationId xmlns:a16="http://schemas.microsoft.com/office/drawing/2014/main" id="{B0C04E33-9219-46D5-85DB-F6F2C828F5BB}"/>
                  </a:ext>
                </a:extLst>
              </p:cNvPr>
              <p:cNvCxnSpPr/>
              <p:nvPr/>
            </p:nvCxnSpPr>
            <p:spPr>
              <a:xfrm flipH="1">
                <a:off x="1613188" y="3551926"/>
                <a:ext cx="767345" cy="652689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feld 72">
              <a:extLst>
                <a:ext uri="{FF2B5EF4-FFF2-40B4-BE49-F238E27FC236}">
                  <a16:creationId xmlns:a16="http://schemas.microsoft.com/office/drawing/2014/main" id="{E9A0344C-F1AB-4919-B7D9-597C68BE46DC}"/>
                </a:ext>
              </a:extLst>
            </p:cNvPr>
            <p:cNvSpPr txBox="1"/>
            <p:nvPr/>
          </p:nvSpPr>
          <p:spPr>
            <a:xfrm>
              <a:off x="898698" y="5352207"/>
              <a:ext cx="13654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ym typeface="Wingdings" panose="05000000000000000000" pitchFamily="2" charset="2"/>
                </a:rPr>
                <a:t>Ground </a:t>
              </a:r>
              <a:r>
                <a:rPr lang="de-DE" sz="1200" dirty="0" err="1">
                  <a:sym typeface="Wingdings" panose="05000000000000000000" pitchFamily="2" charset="2"/>
                </a:rPr>
                <a:t>state</a:t>
              </a:r>
              <a:endParaRPr lang="de-DE" sz="1200" dirty="0"/>
            </a:p>
          </p:txBody>
        </p:sp>
        <p:sp>
          <p:nvSpPr>
            <p:cNvPr id="74" name="Textfeld 73">
              <a:extLst>
                <a:ext uri="{FF2B5EF4-FFF2-40B4-BE49-F238E27FC236}">
                  <a16:creationId xmlns:a16="http://schemas.microsoft.com/office/drawing/2014/main" id="{7016F130-1FDD-4729-A967-CE529D69EE5F}"/>
                </a:ext>
              </a:extLst>
            </p:cNvPr>
            <p:cNvSpPr txBox="1"/>
            <p:nvPr/>
          </p:nvSpPr>
          <p:spPr>
            <a:xfrm>
              <a:off x="898698" y="3994229"/>
              <a:ext cx="13654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err="1">
                  <a:sym typeface="Wingdings" panose="05000000000000000000" pitchFamily="2" charset="2"/>
                </a:rPr>
                <a:t>Excited</a:t>
              </a:r>
              <a:r>
                <a:rPr lang="de-DE" sz="1200" dirty="0">
                  <a:sym typeface="Wingdings" panose="05000000000000000000" pitchFamily="2" charset="2"/>
                </a:rPr>
                <a:t> </a:t>
              </a:r>
              <a:r>
                <a:rPr lang="de-DE" sz="1200" dirty="0" err="1">
                  <a:sym typeface="Wingdings" panose="05000000000000000000" pitchFamily="2" charset="2"/>
                </a:rPr>
                <a:t>state</a:t>
              </a:r>
              <a:endParaRPr lang="de-DE" sz="1200" dirty="0"/>
            </a:p>
          </p:txBody>
        </p:sp>
      </p:grpSp>
      <p:sp>
        <p:nvSpPr>
          <p:cNvPr id="75" name="Textfeld 74">
            <a:extLst>
              <a:ext uri="{FF2B5EF4-FFF2-40B4-BE49-F238E27FC236}">
                <a16:creationId xmlns:a16="http://schemas.microsoft.com/office/drawing/2014/main" id="{45182011-98EC-44A8-B029-2C17854E9D75}"/>
              </a:ext>
            </a:extLst>
          </p:cNvPr>
          <p:cNvSpPr txBox="1"/>
          <p:nvPr/>
        </p:nvSpPr>
        <p:spPr>
          <a:xfrm>
            <a:off x="5847249" y="3358675"/>
            <a:ext cx="3253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ym typeface="Wingdings" panose="05000000000000000000" pitchFamily="2" charset="2"/>
              </a:rPr>
              <a:t>Optically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addressable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spin</a:t>
            </a:r>
            <a:endParaRPr lang="de-DE" sz="2000" dirty="0"/>
          </a:p>
        </p:txBody>
      </p:sp>
      <p:sp>
        <p:nvSpPr>
          <p:cNvPr id="76" name="Pfeil nach rechts 18">
            <a:extLst>
              <a:ext uri="{FF2B5EF4-FFF2-40B4-BE49-F238E27FC236}">
                <a16:creationId xmlns:a16="http://schemas.microsoft.com/office/drawing/2014/main" id="{591CEFBF-9901-4E7F-B294-67BA5B882498}"/>
              </a:ext>
            </a:extLst>
          </p:cNvPr>
          <p:cNvSpPr/>
          <p:nvPr/>
        </p:nvSpPr>
        <p:spPr>
          <a:xfrm>
            <a:off x="5595734" y="3429438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6D74745C-B50B-46A3-87DD-A68A9F198B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9904" y="1356380"/>
            <a:ext cx="1677839" cy="1865873"/>
          </a:xfrm>
          <a:prstGeom prst="rect">
            <a:avLst/>
          </a:prstGeom>
        </p:spPr>
      </p:pic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B634691B-F1F6-47FF-A6EF-5585D77FD24C}"/>
              </a:ext>
            </a:extLst>
          </p:cNvPr>
          <p:cNvCxnSpPr>
            <a:cxnSpLocks/>
          </p:cNvCxnSpPr>
          <p:nvPr/>
        </p:nvCxnSpPr>
        <p:spPr>
          <a:xfrm flipV="1">
            <a:off x="2246360" y="1182109"/>
            <a:ext cx="1348083" cy="4708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r Verbinder 150">
            <a:extLst>
              <a:ext uri="{FF2B5EF4-FFF2-40B4-BE49-F238E27FC236}">
                <a16:creationId xmlns:a16="http://schemas.microsoft.com/office/drawing/2014/main" id="{4E2CC5AD-6567-41FE-A16B-AAA747FA3F88}"/>
              </a:ext>
            </a:extLst>
          </p:cNvPr>
          <p:cNvCxnSpPr>
            <a:cxnSpLocks/>
          </p:cNvCxnSpPr>
          <p:nvPr/>
        </p:nvCxnSpPr>
        <p:spPr>
          <a:xfrm>
            <a:off x="2372517" y="2826917"/>
            <a:ext cx="1191371" cy="3336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Ellipse 1026">
            <a:extLst>
              <a:ext uri="{FF2B5EF4-FFF2-40B4-BE49-F238E27FC236}">
                <a16:creationId xmlns:a16="http://schemas.microsoft.com/office/drawing/2014/main" id="{EB484DCB-F982-45BA-A2F1-DB4687B8D534}"/>
              </a:ext>
            </a:extLst>
          </p:cNvPr>
          <p:cNvSpPr/>
          <p:nvPr/>
        </p:nvSpPr>
        <p:spPr>
          <a:xfrm>
            <a:off x="2985195" y="1069621"/>
            <a:ext cx="2232248" cy="2232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Textfeld 159">
            <a:extLst>
              <a:ext uri="{FF2B5EF4-FFF2-40B4-BE49-F238E27FC236}">
                <a16:creationId xmlns:a16="http://schemas.microsoft.com/office/drawing/2014/main" id="{85C19B58-7CF4-41E7-AD8D-86F4C18316E7}"/>
              </a:ext>
            </a:extLst>
          </p:cNvPr>
          <p:cNvSpPr txBox="1"/>
          <p:nvPr/>
        </p:nvSpPr>
        <p:spPr>
          <a:xfrm>
            <a:off x="4982431" y="6135920"/>
            <a:ext cx="405066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800" dirty="0"/>
              <a:t>https://qutech.nl/wp-content/uploads/2018/10/Quantum-Internet-Artist-Impression.jpg</a:t>
            </a: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E4BC6B4F-AE2B-4CC9-9F8E-ADEA66ED36F3}"/>
              </a:ext>
            </a:extLst>
          </p:cNvPr>
          <p:cNvSpPr txBox="1"/>
          <p:nvPr/>
        </p:nvSpPr>
        <p:spPr>
          <a:xfrm>
            <a:off x="470053" y="5838781"/>
            <a:ext cx="3531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ym typeface="Wingdings" panose="05000000000000000000" pitchFamily="2" charset="2"/>
              </a:rPr>
              <a:t>Enhance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with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optical</a:t>
            </a:r>
            <a:r>
              <a:rPr lang="de-DE" sz="2000" dirty="0">
                <a:sym typeface="Wingdings" panose="05000000000000000000" pitchFamily="2" charset="2"/>
              </a:rPr>
              <a:t> </a:t>
            </a:r>
            <a:r>
              <a:rPr lang="de-DE" sz="2000" dirty="0" err="1">
                <a:sym typeface="Wingdings" panose="05000000000000000000" pitchFamily="2" charset="2"/>
              </a:rPr>
              <a:t>cavities</a:t>
            </a:r>
            <a:endParaRPr lang="de-DE" sz="2000" dirty="0"/>
          </a:p>
        </p:txBody>
      </p:sp>
      <p:sp>
        <p:nvSpPr>
          <p:cNvPr id="162" name="Pfeil nach rechts 48">
            <a:extLst>
              <a:ext uri="{FF2B5EF4-FFF2-40B4-BE49-F238E27FC236}">
                <a16:creationId xmlns:a16="http://schemas.microsoft.com/office/drawing/2014/main" id="{AE06BB2C-9A7F-4B5D-99E3-94EFDA31556B}"/>
              </a:ext>
            </a:extLst>
          </p:cNvPr>
          <p:cNvSpPr/>
          <p:nvPr/>
        </p:nvSpPr>
        <p:spPr>
          <a:xfrm>
            <a:off x="233626" y="5885194"/>
            <a:ext cx="246744" cy="28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3" name="Gerader Verbinder 162">
            <a:extLst>
              <a:ext uri="{FF2B5EF4-FFF2-40B4-BE49-F238E27FC236}">
                <a16:creationId xmlns:a16="http://schemas.microsoft.com/office/drawing/2014/main" id="{4FD30748-AD8B-4809-A51A-A3066D37B65F}"/>
              </a:ext>
            </a:extLst>
          </p:cNvPr>
          <p:cNvCxnSpPr>
            <a:cxnSpLocks/>
          </p:cNvCxnSpPr>
          <p:nvPr/>
        </p:nvCxnSpPr>
        <p:spPr>
          <a:xfrm flipV="1">
            <a:off x="4558661" y="989159"/>
            <a:ext cx="2317595" cy="1632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Gerader Verbinder 163">
            <a:extLst>
              <a:ext uri="{FF2B5EF4-FFF2-40B4-BE49-F238E27FC236}">
                <a16:creationId xmlns:a16="http://schemas.microsoft.com/office/drawing/2014/main" id="{400BFC9B-D2C1-4D1C-88A8-5E8FEBFD8517}"/>
              </a:ext>
            </a:extLst>
          </p:cNvPr>
          <p:cNvCxnSpPr>
            <a:cxnSpLocks/>
          </p:cNvCxnSpPr>
          <p:nvPr/>
        </p:nvCxnSpPr>
        <p:spPr>
          <a:xfrm>
            <a:off x="4629578" y="3171804"/>
            <a:ext cx="2318686" cy="2152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Ellipse 164">
            <a:extLst>
              <a:ext uri="{FF2B5EF4-FFF2-40B4-BE49-F238E27FC236}">
                <a16:creationId xmlns:a16="http://schemas.microsoft.com/office/drawing/2014/main" id="{0E6A16CE-D264-4389-B6B9-EC9A3A722CAA}"/>
              </a:ext>
            </a:extLst>
          </p:cNvPr>
          <p:cNvSpPr/>
          <p:nvPr/>
        </p:nvSpPr>
        <p:spPr>
          <a:xfrm>
            <a:off x="5436096" y="980728"/>
            <a:ext cx="3578037" cy="2412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07575"/>
      </p:ext>
    </p:extLst>
  </p:cSld>
  <p:clrMapOvr>
    <a:masterClrMapping/>
  </p:clrMapOvr>
</p:sld>
</file>

<file path=ppt/theme/theme1.xml><?xml version="1.0" encoding="utf-8"?>
<a:theme xmlns:a="http://schemas.openxmlformats.org/drawingml/2006/main" name="KIT-PPT_Master_en_2016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808080"/>
      </a:hlink>
      <a:folHlink>
        <a:srgbClr val="7D92C3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KIT-PPT_Master_en_2016</Template>
  <TotalTime>0</TotalTime>
  <Words>66</Words>
  <Application>Microsoft Office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KIT-PPT_Master_en_2016</vt:lpstr>
      <vt:lpstr>Nitrogen vacancy centers in diamond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Hunger</dc:creator>
  <cp:lastModifiedBy>Pallmann, Maximilian (PHI)</cp:lastModifiedBy>
  <cp:revision>349</cp:revision>
  <dcterms:created xsi:type="dcterms:W3CDTF">2016-12-15T16:26:59Z</dcterms:created>
  <dcterms:modified xsi:type="dcterms:W3CDTF">2022-05-13T10:32:34Z</dcterms:modified>
</cp:coreProperties>
</file>